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6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CCE2"/>
    <a:srgbClr val="0F8999"/>
    <a:srgbClr val="16C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50" d="100"/>
          <a:sy n="50" d="100"/>
        </p:scale>
        <p:origin x="2094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9A0CE4-44F9-43BC-A12F-AA42E86A85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616B1DE-9D06-4762-B5D3-D6DDB60C2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C351D9-9FDB-4A3E-BE1C-AFBCF5A5D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DA9BC6-E8E7-4690-ACC7-CD158306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7145AE-F75B-4CAF-BFDB-2A6BF191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730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C16C46-F751-4B79-BEE9-09210A92E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CF56C1-F1ED-42BB-AB15-B1EACAD7F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251327-570D-42E3-A742-6ACF0D76B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F4F8C0-4B6F-4B1E-A1CF-561F67162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9C632A-24AC-469D-8107-1426AD0F1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50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BEDCE-0134-4086-945F-BFD844A32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C649C8-52DD-40D5-B8D7-23BDDB2A4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011624-93ED-4997-99EE-06A9812CF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3FBF39-9179-458A-8E72-E9B376441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04CC6D-6868-442E-B0BA-EBD72431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9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867B5C-3B6E-4122-AA29-DBE25B82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7B4E1-1CC0-447B-B448-D94B4EE7FF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1B9454-D53E-4239-98C9-232797BDF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87B04E-42B2-4F54-959A-243A81AD0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759329-D9FD-4069-8F72-8AF2CE768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391AF5-FBB1-44D7-84FE-182B34866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9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3D74C8-AF0E-4E9F-B542-8A6EDE21F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40A9D6-BFDE-4DBF-857D-EB6277420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54EDEF-4D6E-4454-8482-12279F1E1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3313DB-714C-44E8-975A-A1D9FC03CB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BA708F4-3942-4DC3-B249-3C92D48A1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BF5D7E-1D43-4610-A1D0-71DD251B0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2DE0CFD-2F32-4A5A-BF61-BB6428504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CB74F88-6FAA-4E7F-8AD7-AAD537321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92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9DD51D-BA24-4A42-A895-387D07D6E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CBB030-C578-415D-A409-14660BEE8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E838884-4D32-4830-9DAC-F7AFA314A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F04D34-B226-49FA-A6FB-29150E37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734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53F95D5-7785-4BBA-BFC0-F79C2104B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DB18CCF-FAB8-4EC2-B819-856A91F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55A5AF-22D1-411C-87D7-80CE1D2CE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228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D1510-5B03-422C-B6A6-5105F550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2B2EB6-1889-453D-8229-C3E56C31E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70E1B45-C35A-40C0-8548-2B2F6E521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24855-8E96-4667-A647-8D88D3362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AD6581-F7D4-4218-9E74-2B36D96E1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19E3F2A-37C6-4B0A-936B-5FE224E90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047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295121-F0DA-43B6-83E8-C98E043D5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33DE04-C35A-4AA9-9891-DB393BC93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1274AB-0BA7-4E8A-A4B6-4CA40180D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2CE2B58-8936-4216-90DA-8F0F8EDA3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039704-E3E5-4AAF-8228-616EF0F93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87F57C-CF7F-4366-BF48-DFD67315B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306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C1C2FF-C308-4D6F-BE59-214B57F9B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D4B832-0D2A-498A-871C-D357685B6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A0288A-5F1E-4213-A78E-5590C82A0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78E436-9277-416C-B9F8-5A04C7FB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541EC2-818F-47F5-B039-E3FB051E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80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9E2B3D1-BF01-429F-B914-9006F6C16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82AE74-F207-4DE5-99A4-A7B89E972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735C9D-16F3-4A34-AEFC-FE370EF1F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D8D4BD-7308-41A3-A50C-4F5254F9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EE613A-FDB0-4832-B58C-CE784DEE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193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843DB0C-880C-45B7-B1B7-32B4056F2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370BB8-3DC3-46A5-80AD-D4877A628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F5EA2E-A542-4610-9EE3-61678BFA1A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8FAD7-4FA1-4231-AA22-81BF97EAF3B3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7ED8ED-5134-4011-BBAE-1E68B7C4F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4E0C7D-D759-4252-A4E3-02ADBA4BD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AC30-6C38-49BD-B895-8FB8AFC55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94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élogramme 4">
            <a:extLst>
              <a:ext uri="{FF2B5EF4-FFF2-40B4-BE49-F238E27FC236}">
                <a16:creationId xmlns:a16="http://schemas.microsoft.com/office/drawing/2014/main" id="{36117290-8137-4114-B942-D4D3684E1112}"/>
              </a:ext>
            </a:extLst>
          </p:cNvPr>
          <p:cNvSpPr/>
          <p:nvPr/>
        </p:nvSpPr>
        <p:spPr>
          <a:xfrm>
            <a:off x="-2489202" y="0"/>
            <a:ext cx="7924800" cy="6858000"/>
          </a:xfrm>
          <a:prstGeom prst="parallelogram">
            <a:avLst>
              <a:gd name="adj" fmla="val 32653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Parallélogramme 5">
            <a:extLst>
              <a:ext uri="{FF2B5EF4-FFF2-40B4-BE49-F238E27FC236}">
                <a16:creationId xmlns:a16="http://schemas.microsoft.com/office/drawing/2014/main" id="{199ECD8F-6553-42B9-A426-E3DAB1DC52B4}"/>
              </a:ext>
            </a:extLst>
          </p:cNvPr>
          <p:cNvSpPr/>
          <p:nvPr/>
        </p:nvSpPr>
        <p:spPr>
          <a:xfrm>
            <a:off x="6477000" y="0"/>
            <a:ext cx="8204202" cy="6858000"/>
          </a:xfrm>
          <a:prstGeom prst="parallelogram">
            <a:avLst>
              <a:gd name="adj" fmla="val 32653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Parallélogramme 3">
            <a:extLst>
              <a:ext uri="{FF2B5EF4-FFF2-40B4-BE49-F238E27FC236}">
                <a16:creationId xmlns:a16="http://schemas.microsoft.com/office/drawing/2014/main" id="{7050ABB9-00EA-457D-AD03-AC63EDD44866}"/>
              </a:ext>
            </a:extLst>
          </p:cNvPr>
          <p:cNvSpPr/>
          <p:nvPr/>
        </p:nvSpPr>
        <p:spPr>
          <a:xfrm>
            <a:off x="-3905250" y="-1295400"/>
            <a:ext cx="19869150" cy="9105900"/>
          </a:xfrm>
          <a:prstGeom prst="parallelogram">
            <a:avLst>
              <a:gd name="adj" fmla="val 41713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BA099A-D21D-400E-8D41-2DADAD4DE113}"/>
              </a:ext>
            </a:extLst>
          </p:cNvPr>
          <p:cNvSpPr txBox="1"/>
          <p:nvPr/>
        </p:nvSpPr>
        <p:spPr>
          <a:xfrm>
            <a:off x="3575751" y="2534275"/>
            <a:ext cx="48976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latin typeface="Arial Rounded MT Bold" panose="020F0704030504030204" pitchFamily="34" charset="0"/>
              </a:rPr>
              <a:t>PERGOLA</a:t>
            </a:r>
          </a:p>
          <a:p>
            <a:r>
              <a:rPr lang="fr-FR" sz="4400" dirty="0">
                <a:latin typeface="Arial Rounded MT Bold" panose="020F0704030504030204" pitchFamily="34" charset="0"/>
              </a:rPr>
              <a:t> BIOCLIMATIQUE</a:t>
            </a:r>
          </a:p>
        </p:txBody>
      </p:sp>
    </p:spTree>
    <p:extLst>
      <p:ext uri="{BB962C8B-B14F-4D97-AF65-F5344CB8AC3E}">
        <p14:creationId xmlns:p14="http://schemas.microsoft.com/office/powerpoint/2010/main" val="34315572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rallélogramme 21">
            <a:extLst>
              <a:ext uri="{FF2B5EF4-FFF2-40B4-BE49-F238E27FC236}">
                <a16:creationId xmlns:a16="http://schemas.microsoft.com/office/drawing/2014/main" id="{575EC5A8-FA8F-4149-B867-8AC4FC0F5833}"/>
              </a:ext>
            </a:extLst>
          </p:cNvPr>
          <p:cNvSpPr/>
          <p:nvPr/>
        </p:nvSpPr>
        <p:spPr>
          <a:xfrm>
            <a:off x="-2489202" y="0"/>
            <a:ext cx="7924800" cy="6858000"/>
          </a:xfrm>
          <a:prstGeom prst="parallelogram">
            <a:avLst>
              <a:gd name="adj" fmla="val 32653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Parallélogramme 22">
            <a:extLst>
              <a:ext uri="{FF2B5EF4-FFF2-40B4-BE49-F238E27FC236}">
                <a16:creationId xmlns:a16="http://schemas.microsoft.com/office/drawing/2014/main" id="{485E040F-BEB0-42F7-AD3F-A94A8DF0A6EC}"/>
              </a:ext>
            </a:extLst>
          </p:cNvPr>
          <p:cNvSpPr/>
          <p:nvPr/>
        </p:nvSpPr>
        <p:spPr>
          <a:xfrm>
            <a:off x="6477000" y="0"/>
            <a:ext cx="8204202" cy="6858000"/>
          </a:xfrm>
          <a:prstGeom prst="parallelogram">
            <a:avLst>
              <a:gd name="adj" fmla="val 32653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Parallélogramme 25">
            <a:extLst>
              <a:ext uri="{FF2B5EF4-FFF2-40B4-BE49-F238E27FC236}">
                <a16:creationId xmlns:a16="http://schemas.microsoft.com/office/drawing/2014/main" id="{99D41764-3791-4D14-B73F-B8AD3566F11D}"/>
              </a:ext>
            </a:extLst>
          </p:cNvPr>
          <p:cNvSpPr/>
          <p:nvPr/>
        </p:nvSpPr>
        <p:spPr>
          <a:xfrm>
            <a:off x="2286000" y="-1295400"/>
            <a:ext cx="7924800" cy="9105900"/>
          </a:xfrm>
          <a:prstGeom prst="parallelogram">
            <a:avLst>
              <a:gd name="adj" fmla="val 41713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605389" y="-1352224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4875489" y="715884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CF8D0-18BD-4B4E-B3FE-A46F4E64356C}"/>
              </a:ext>
            </a:extLst>
          </p:cNvPr>
          <p:cNvSpPr txBox="1"/>
          <p:nvPr/>
        </p:nvSpPr>
        <p:spPr>
          <a:xfrm>
            <a:off x="5090353" y="586739"/>
            <a:ext cx="807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674B07D-4EBA-4B3E-8E76-C767557C5243}"/>
              </a:ext>
            </a:extLst>
          </p:cNvPr>
          <p:cNvSpPr txBox="1"/>
          <p:nvPr/>
        </p:nvSpPr>
        <p:spPr>
          <a:xfrm>
            <a:off x="4643376" y="1034953"/>
            <a:ext cx="4362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Arial Rounded MT Bold" panose="020F0704030504030204" pitchFamily="34" charset="0"/>
              </a:rPr>
              <a:t>          </a:t>
            </a:r>
            <a:r>
              <a:rPr lang="fr-FR" sz="4800" dirty="0" err="1">
                <a:latin typeface="Arial Rounded MT Bold" panose="020F0704030504030204" pitchFamily="34" charset="0"/>
              </a:rPr>
              <a:t>ergola</a:t>
            </a:r>
            <a:br>
              <a:rPr lang="fr-FR" sz="4800" dirty="0">
                <a:latin typeface="Arial Rounded MT Bold" panose="020F0704030504030204" pitchFamily="34" charset="0"/>
              </a:rPr>
            </a:br>
            <a:r>
              <a:rPr lang="fr-FR" sz="4800" dirty="0">
                <a:latin typeface="Arial Rounded MT Bold" panose="020F0704030504030204" pitchFamily="34" charset="0"/>
              </a:rPr>
              <a:t>Bioclimatique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C6ADFD-D521-4783-8607-7CF7911A3D85}"/>
              </a:ext>
            </a:extLst>
          </p:cNvPr>
          <p:cNvSpPr txBox="1"/>
          <p:nvPr/>
        </p:nvSpPr>
        <p:spPr>
          <a:xfrm>
            <a:off x="0" y="3257550"/>
            <a:ext cx="4362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>
                <a:latin typeface="Arial Rounded MT Bold" panose="020F0704030504030204" pitchFamily="34" charset="0"/>
              </a:rPr>
              <a:t>Iwann</a:t>
            </a:r>
            <a:r>
              <a:rPr lang="fr-FR" sz="2800" dirty="0">
                <a:latin typeface="Arial Rounded MT Bold" panose="020F0704030504030204" pitchFamily="34" charset="0"/>
              </a:rPr>
              <a:t> </a:t>
            </a:r>
            <a:r>
              <a:rPr lang="fr-FR" sz="2800" dirty="0" err="1">
                <a:latin typeface="Arial Rounded MT Bold" panose="020F0704030504030204" pitchFamily="34" charset="0"/>
              </a:rPr>
              <a:t>Bénard-Leplus</a:t>
            </a:r>
            <a:endParaRPr lang="fr-FR" sz="2800" dirty="0">
              <a:latin typeface="Arial Rounded MT Bold" panose="020F0704030504030204" pitchFamily="34" charset="0"/>
            </a:endParaRPr>
          </a:p>
          <a:p>
            <a:r>
              <a:rPr lang="fr-FR" sz="2800" dirty="0">
                <a:latin typeface="Arial Rounded MT Bold" panose="020F0704030504030204" pitchFamily="34" charset="0"/>
              </a:rPr>
              <a:t>Adrien </a:t>
            </a:r>
            <a:r>
              <a:rPr lang="fr-FR" sz="2800" dirty="0" err="1">
                <a:latin typeface="Arial Rounded MT Bold" panose="020F0704030504030204" pitchFamily="34" charset="0"/>
              </a:rPr>
              <a:t>Naux</a:t>
            </a:r>
            <a:br>
              <a:rPr lang="fr-FR" sz="2800" dirty="0">
                <a:latin typeface="Arial Rounded MT Bold" panose="020F0704030504030204" pitchFamily="34" charset="0"/>
              </a:rPr>
            </a:br>
            <a:r>
              <a:rPr lang="fr-FR" sz="2800" dirty="0">
                <a:latin typeface="Arial Rounded MT Bold" panose="020F0704030504030204" pitchFamily="34" charset="0"/>
              </a:rPr>
              <a:t>Clément Baralle</a:t>
            </a:r>
            <a:br>
              <a:rPr lang="fr-FR" sz="2800" dirty="0">
                <a:latin typeface="Arial Rounded MT Bold" panose="020F0704030504030204" pitchFamily="34" charset="0"/>
              </a:rPr>
            </a:br>
            <a:r>
              <a:rPr lang="fr-FR" sz="2800" dirty="0">
                <a:latin typeface="Arial Rounded MT Bold" panose="020F0704030504030204" pitchFamily="34" charset="0"/>
              </a:rPr>
              <a:t>Gaspard Jeannot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C50422E-7E81-4FD3-BF58-C82D10F90AD8}"/>
              </a:ext>
            </a:extLst>
          </p:cNvPr>
          <p:cNvSpPr txBox="1"/>
          <p:nvPr/>
        </p:nvSpPr>
        <p:spPr>
          <a:xfrm>
            <a:off x="1042407" y="1556235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DAF4F1-5300-4A4C-A6B6-5DC6B315A7EA}"/>
              </a:ext>
            </a:extLst>
          </p:cNvPr>
          <p:cNvSpPr txBox="1"/>
          <p:nvPr/>
        </p:nvSpPr>
        <p:spPr>
          <a:xfrm>
            <a:off x="234655" y="1896727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O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7C5C4FB-E5D3-4AC4-9A31-DB236491B199}"/>
              </a:ext>
            </a:extLst>
          </p:cNvPr>
          <p:cNvSpPr txBox="1"/>
          <p:nvPr/>
        </p:nvSpPr>
        <p:spPr>
          <a:xfrm>
            <a:off x="-616198" y="1646561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2964885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rallélogramme 21">
            <a:extLst>
              <a:ext uri="{FF2B5EF4-FFF2-40B4-BE49-F238E27FC236}">
                <a16:creationId xmlns:a16="http://schemas.microsoft.com/office/drawing/2014/main" id="{D118FBE1-AEEB-4A97-90DC-4BA432FAD568}"/>
              </a:ext>
            </a:extLst>
          </p:cNvPr>
          <p:cNvSpPr/>
          <p:nvPr/>
        </p:nvSpPr>
        <p:spPr>
          <a:xfrm rot="681896">
            <a:off x="-5646183" y="-1319272"/>
            <a:ext cx="7924800" cy="9105900"/>
          </a:xfrm>
          <a:prstGeom prst="parallelogram">
            <a:avLst>
              <a:gd name="adj" fmla="val 44118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721310" y="-1377668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1158455" y="228129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CF8D0-18BD-4B4E-B3FE-A46F4E64356C}"/>
              </a:ext>
            </a:extLst>
          </p:cNvPr>
          <p:cNvSpPr txBox="1"/>
          <p:nvPr/>
        </p:nvSpPr>
        <p:spPr>
          <a:xfrm>
            <a:off x="1388453" y="-592546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C2E290E-DD6A-4462-93F2-40AEB872324F}"/>
              </a:ext>
            </a:extLst>
          </p:cNvPr>
          <p:cNvSpPr txBox="1"/>
          <p:nvPr/>
        </p:nvSpPr>
        <p:spPr>
          <a:xfrm>
            <a:off x="1388453" y="105025"/>
            <a:ext cx="807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EF2A208-B80D-4162-96BB-4109C82BE17A}"/>
              </a:ext>
            </a:extLst>
          </p:cNvPr>
          <p:cNvSpPr txBox="1"/>
          <p:nvPr/>
        </p:nvSpPr>
        <p:spPr>
          <a:xfrm>
            <a:off x="2500772" y="520532"/>
            <a:ext cx="2805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latin typeface="Arial Rounded MT Bold" panose="020F0704030504030204" pitchFamily="34" charset="0"/>
              </a:rPr>
              <a:t>ommaire</a:t>
            </a:r>
            <a:endParaRPr lang="fr-FR" sz="4800" dirty="0">
              <a:latin typeface="Arial Rounded MT Bold" panose="020F07040305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0DEDCE-6885-4E76-BEF0-2BA1152CC033}"/>
              </a:ext>
            </a:extLst>
          </p:cNvPr>
          <p:cNvSpPr txBox="1"/>
          <p:nvPr/>
        </p:nvSpPr>
        <p:spPr>
          <a:xfrm>
            <a:off x="1028073" y="1418151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O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6EF73A7-898E-4588-9B1A-478E80596004}"/>
              </a:ext>
            </a:extLst>
          </p:cNvPr>
          <p:cNvSpPr txBox="1"/>
          <p:nvPr/>
        </p:nvSpPr>
        <p:spPr>
          <a:xfrm>
            <a:off x="1028073" y="2556248"/>
            <a:ext cx="538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rial Rounded MT Bold" panose="020F0704030504030204" pitchFamily="34" charset="0"/>
              </a:rPr>
              <a:t>1 – Objectif </a:t>
            </a:r>
          </a:p>
          <a:p>
            <a:r>
              <a:rPr lang="fr-FR" sz="2800" dirty="0">
                <a:latin typeface="Arial Rounded MT Bold" panose="020F0704030504030204" pitchFamily="34" charset="0"/>
              </a:rPr>
              <a:t>2 – Répartition des tâches</a:t>
            </a:r>
          </a:p>
          <a:p>
            <a:r>
              <a:rPr lang="fr-FR" sz="2800" dirty="0">
                <a:latin typeface="Arial Rounded MT Bold" panose="020F0704030504030204" pitchFamily="34" charset="0"/>
              </a:rPr>
              <a:t>3 – Partie d’Adrien </a:t>
            </a:r>
          </a:p>
          <a:p>
            <a:r>
              <a:rPr lang="fr-FR" sz="2800" dirty="0">
                <a:latin typeface="Arial Rounded MT Bold" panose="020F0704030504030204" pitchFamily="34" charset="0"/>
              </a:rPr>
              <a:t>4 – Partie de Clément</a:t>
            </a:r>
            <a:br>
              <a:rPr lang="fr-FR" sz="2800" dirty="0">
                <a:latin typeface="Arial Rounded MT Bold" panose="020F0704030504030204" pitchFamily="34" charset="0"/>
              </a:rPr>
            </a:br>
            <a:r>
              <a:rPr lang="fr-FR" sz="2800" dirty="0">
                <a:latin typeface="Arial Rounded MT Bold" panose="020F0704030504030204" pitchFamily="34" charset="0"/>
              </a:rPr>
              <a:t>5 – Partie de Gaspard</a:t>
            </a:r>
            <a:br>
              <a:rPr lang="fr-FR" sz="2800" dirty="0">
                <a:latin typeface="Arial Rounded MT Bold" panose="020F0704030504030204" pitchFamily="34" charset="0"/>
              </a:rPr>
            </a:br>
            <a:r>
              <a:rPr lang="fr-FR" sz="2800" dirty="0">
                <a:latin typeface="Arial Rounded MT Bold" panose="020F0704030504030204" pitchFamily="34" charset="0"/>
              </a:rPr>
              <a:t>6 – Partie d’</a:t>
            </a:r>
            <a:r>
              <a:rPr lang="fr-FR" sz="2800" dirty="0" err="1">
                <a:latin typeface="Arial Rounded MT Bold" panose="020F0704030504030204" pitchFamily="34" charset="0"/>
              </a:rPr>
              <a:t>Iwann</a:t>
            </a:r>
            <a:endParaRPr lang="fr-FR" sz="2800" dirty="0">
              <a:latin typeface="Arial Rounded MT Bold" panose="020F0704030504030204" pitchFamily="34" charset="0"/>
            </a:endParaRPr>
          </a:p>
          <a:p>
            <a:r>
              <a:rPr lang="fr-FR" sz="2800" dirty="0">
                <a:latin typeface="Arial Rounded MT Bold" panose="020F0704030504030204" pitchFamily="34" charset="0"/>
              </a:rPr>
              <a:t>7 – Problèmes rencontrés</a:t>
            </a:r>
          </a:p>
          <a:p>
            <a:r>
              <a:rPr lang="fr-FR" sz="2800" dirty="0">
                <a:latin typeface="Arial Rounded MT Bold" panose="020F0704030504030204" pitchFamily="34" charset="0"/>
              </a:rPr>
              <a:t>8 – Représentation finale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646A750-E72D-4722-8195-47FF405ACE00}"/>
              </a:ext>
            </a:extLst>
          </p:cNvPr>
          <p:cNvGrpSpPr/>
          <p:nvPr/>
        </p:nvGrpSpPr>
        <p:grpSpPr>
          <a:xfrm>
            <a:off x="5956365" y="-1776279"/>
            <a:ext cx="7253967" cy="10523919"/>
            <a:chOff x="5956365" y="-1776279"/>
            <a:chExt cx="7253967" cy="1052391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D8C1845-59C7-404A-B441-24A857F44BCF}"/>
                </a:ext>
              </a:extLst>
            </p:cNvPr>
            <p:cNvSpPr/>
            <p:nvPr/>
          </p:nvSpPr>
          <p:spPr>
            <a:xfrm rot="2372961">
              <a:off x="8478581" y="2661664"/>
              <a:ext cx="2419433" cy="608597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72307B3-DD0F-424C-80F3-CB4E8835DC6C}"/>
                </a:ext>
              </a:extLst>
            </p:cNvPr>
            <p:cNvSpPr/>
            <p:nvPr/>
          </p:nvSpPr>
          <p:spPr>
            <a:xfrm rot="2372961">
              <a:off x="8944908" y="-1129425"/>
              <a:ext cx="1892831" cy="608597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DC2F49B-8CAE-4F99-9F2F-7DC4C0E38E88}"/>
                </a:ext>
              </a:extLst>
            </p:cNvPr>
            <p:cNvSpPr/>
            <p:nvPr/>
          </p:nvSpPr>
          <p:spPr>
            <a:xfrm rot="2372961">
              <a:off x="6507808" y="-1776279"/>
              <a:ext cx="2412679" cy="5381078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B4AC560-78A1-4A64-826A-CB3EB321A605}"/>
                </a:ext>
              </a:extLst>
            </p:cNvPr>
            <p:cNvSpPr/>
            <p:nvPr/>
          </p:nvSpPr>
          <p:spPr>
            <a:xfrm rot="2372961">
              <a:off x="5956365" y="3900790"/>
              <a:ext cx="1637767" cy="3542142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183C09F-B9E5-49B8-944E-718676CEF9A9}"/>
                </a:ext>
              </a:extLst>
            </p:cNvPr>
            <p:cNvSpPr/>
            <p:nvPr/>
          </p:nvSpPr>
          <p:spPr>
            <a:xfrm rot="2372961">
              <a:off x="11317501" y="999720"/>
              <a:ext cx="1892831" cy="242361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F515763-79D3-4AD2-925F-62558EB972AD}"/>
                </a:ext>
              </a:extLst>
            </p:cNvPr>
            <p:cNvSpPr/>
            <p:nvPr/>
          </p:nvSpPr>
          <p:spPr>
            <a:xfrm rot="2372961">
              <a:off x="11055204" y="5025352"/>
              <a:ext cx="1892831" cy="3094311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4564D382-8D76-4AD2-8F3E-3A2C45DCF47B}"/>
              </a:ext>
            </a:extLst>
          </p:cNvPr>
          <p:cNvSpPr txBox="1"/>
          <p:nvPr/>
        </p:nvSpPr>
        <p:spPr>
          <a:xfrm>
            <a:off x="272403" y="1820549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917E1F7-22D8-4790-AD51-75E95633A7C7}"/>
              </a:ext>
            </a:extLst>
          </p:cNvPr>
          <p:cNvSpPr txBox="1"/>
          <p:nvPr/>
        </p:nvSpPr>
        <p:spPr>
          <a:xfrm>
            <a:off x="-545808" y="1759128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74074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rallélogramme 11">
            <a:extLst>
              <a:ext uri="{FF2B5EF4-FFF2-40B4-BE49-F238E27FC236}">
                <a16:creationId xmlns:a16="http://schemas.microsoft.com/office/drawing/2014/main" id="{2465B88B-CADB-4AFB-A3C7-F940271FF0FB}"/>
              </a:ext>
            </a:extLst>
          </p:cNvPr>
          <p:cNvSpPr/>
          <p:nvPr/>
        </p:nvSpPr>
        <p:spPr>
          <a:xfrm rot="681896">
            <a:off x="-5646183" y="-1319272"/>
            <a:ext cx="7924800" cy="9105900"/>
          </a:xfrm>
          <a:prstGeom prst="parallelogram">
            <a:avLst>
              <a:gd name="adj" fmla="val 44118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43C8B43-F923-4772-917C-5BA79923843B}"/>
              </a:ext>
            </a:extLst>
          </p:cNvPr>
          <p:cNvSpPr/>
          <p:nvPr/>
        </p:nvSpPr>
        <p:spPr>
          <a:xfrm>
            <a:off x="1350353" y="3309883"/>
            <a:ext cx="9717697" cy="1569660"/>
          </a:xfrm>
          <a:prstGeom prst="roundRect">
            <a:avLst/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721310" y="-1377668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1174325" y="228131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45634EB-45DD-493C-AAC5-44EFE87E509C}"/>
              </a:ext>
            </a:extLst>
          </p:cNvPr>
          <p:cNvSpPr txBox="1"/>
          <p:nvPr/>
        </p:nvSpPr>
        <p:spPr>
          <a:xfrm>
            <a:off x="2442717" y="462476"/>
            <a:ext cx="21700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latin typeface="Arial Rounded MT Bold" panose="020F0704030504030204" pitchFamily="34" charset="0"/>
              </a:rPr>
              <a:t>bjectif</a:t>
            </a:r>
            <a:endParaRPr lang="fr-FR" sz="4800" dirty="0">
              <a:latin typeface="Arial Rounded MT Bold" panose="020F0704030504030204" pitchFamily="34" charset="0"/>
            </a:endParaRPr>
          </a:p>
          <a:p>
            <a:endParaRPr lang="fr-FR" sz="4800" dirty="0">
              <a:latin typeface="Arial Rounded MT Bold" panose="020F07040305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EF71C33-246B-4247-AAAB-CBBDFC373360}"/>
              </a:ext>
            </a:extLst>
          </p:cNvPr>
          <p:cNvSpPr txBox="1"/>
          <p:nvPr/>
        </p:nvSpPr>
        <p:spPr>
          <a:xfrm>
            <a:off x="1388453" y="105025"/>
            <a:ext cx="807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O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E05A277-B9A3-487E-A2B8-D5E37F1B60BB}"/>
              </a:ext>
            </a:extLst>
          </p:cNvPr>
          <p:cNvSpPr txBox="1"/>
          <p:nvPr/>
        </p:nvSpPr>
        <p:spPr>
          <a:xfrm>
            <a:off x="1388453" y="-592546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0FACB4A-FA6C-41A2-88E5-6124857ACCAF}"/>
              </a:ext>
            </a:extLst>
          </p:cNvPr>
          <p:cNvSpPr txBox="1"/>
          <p:nvPr/>
        </p:nvSpPr>
        <p:spPr>
          <a:xfrm>
            <a:off x="1084747" y="1437907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73E76D-419E-4668-9476-67EB9FBE1AAA}"/>
              </a:ext>
            </a:extLst>
          </p:cNvPr>
          <p:cNvSpPr txBox="1"/>
          <p:nvPr/>
        </p:nvSpPr>
        <p:spPr>
          <a:xfrm>
            <a:off x="260487" y="1845190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0C70E13-5464-421E-A6FA-514CB7D26054}"/>
              </a:ext>
            </a:extLst>
          </p:cNvPr>
          <p:cNvSpPr txBox="1"/>
          <p:nvPr/>
        </p:nvSpPr>
        <p:spPr>
          <a:xfrm>
            <a:off x="-570305" y="1791850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5C4397C-EB61-47DB-BEFA-C761D8526A36}"/>
              </a:ext>
            </a:extLst>
          </p:cNvPr>
          <p:cNvSpPr txBox="1"/>
          <p:nvPr/>
        </p:nvSpPr>
        <p:spPr>
          <a:xfrm>
            <a:off x="1488623" y="3418861"/>
            <a:ext cx="93644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 Rounded MT Bold" panose="020F0704030504030204" pitchFamily="34" charset="0"/>
              </a:rPr>
              <a:t>Pouvoir protéger les personnes des rayons du soleil et des intempéries lors de l'utilisation</a:t>
            </a:r>
          </a:p>
        </p:txBody>
      </p:sp>
      <p:sp>
        <p:nvSpPr>
          <p:cNvPr id="13" name="Parallélogramme 12">
            <a:extLst>
              <a:ext uri="{FF2B5EF4-FFF2-40B4-BE49-F238E27FC236}">
                <a16:creationId xmlns:a16="http://schemas.microsoft.com/office/drawing/2014/main" id="{4E2A88FC-07D0-42F0-B4D1-8C7691604F53}"/>
              </a:ext>
            </a:extLst>
          </p:cNvPr>
          <p:cNvSpPr/>
          <p:nvPr/>
        </p:nvSpPr>
        <p:spPr>
          <a:xfrm rot="1930168">
            <a:off x="7969113" y="3375101"/>
            <a:ext cx="7924800" cy="6858000"/>
          </a:xfrm>
          <a:prstGeom prst="parallelogram">
            <a:avLst>
              <a:gd name="adj" fmla="val 64684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919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rallélogramme 17">
            <a:extLst>
              <a:ext uri="{FF2B5EF4-FFF2-40B4-BE49-F238E27FC236}">
                <a16:creationId xmlns:a16="http://schemas.microsoft.com/office/drawing/2014/main" id="{0C8671AF-D2CD-484D-914C-D66E3AC5D8EE}"/>
              </a:ext>
            </a:extLst>
          </p:cNvPr>
          <p:cNvSpPr/>
          <p:nvPr/>
        </p:nvSpPr>
        <p:spPr>
          <a:xfrm rot="681896">
            <a:off x="-5646183" y="-1319272"/>
            <a:ext cx="7924800" cy="9105900"/>
          </a:xfrm>
          <a:prstGeom prst="parallelogram">
            <a:avLst>
              <a:gd name="adj" fmla="val 44118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931F2DB-8C35-4A62-A0B1-AE2E0497FD11}"/>
              </a:ext>
            </a:extLst>
          </p:cNvPr>
          <p:cNvSpPr/>
          <p:nvPr/>
        </p:nvSpPr>
        <p:spPr>
          <a:xfrm>
            <a:off x="7707088" y="1734500"/>
            <a:ext cx="3497941" cy="2075499"/>
          </a:xfrm>
          <a:prstGeom prst="roundRect">
            <a:avLst/>
          </a:prstGeom>
          <a:gradFill flip="none" rotWithShape="1">
            <a:gsLst>
              <a:gs pos="0">
                <a:srgbClr val="16CBE3">
                  <a:shade val="30000"/>
                  <a:satMod val="115000"/>
                </a:srgbClr>
              </a:gs>
              <a:gs pos="50000">
                <a:srgbClr val="16CBE3">
                  <a:shade val="67500"/>
                  <a:satMod val="115000"/>
                </a:srgbClr>
              </a:gs>
              <a:gs pos="100000">
                <a:srgbClr val="16CBE3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BF8739F-16CF-4013-9A45-42100EF3BD22}"/>
              </a:ext>
            </a:extLst>
          </p:cNvPr>
          <p:cNvSpPr/>
          <p:nvPr/>
        </p:nvSpPr>
        <p:spPr>
          <a:xfrm>
            <a:off x="6868888" y="4159837"/>
            <a:ext cx="3497941" cy="1637150"/>
          </a:xfrm>
          <a:prstGeom prst="roundRect">
            <a:avLst/>
          </a:prstGeom>
          <a:gradFill flip="none" rotWithShape="1">
            <a:gsLst>
              <a:gs pos="0">
                <a:srgbClr val="16CBE3">
                  <a:shade val="30000"/>
                  <a:satMod val="115000"/>
                </a:srgbClr>
              </a:gs>
              <a:gs pos="50000">
                <a:srgbClr val="16CBE3">
                  <a:shade val="67500"/>
                  <a:satMod val="115000"/>
                </a:srgbClr>
              </a:gs>
              <a:gs pos="100000">
                <a:srgbClr val="16CBE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685C913-3441-4825-ADFD-320578C3B1ED}"/>
              </a:ext>
            </a:extLst>
          </p:cNvPr>
          <p:cNvSpPr/>
          <p:nvPr/>
        </p:nvSpPr>
        <p:spPr>
          <a:xfrm>
            <a:off x="1300197" y="4751286"/>
            <a:ext cx="4738916" cy="1538883"/>
          </a:xfrm>
          <a:prstGeom prst="roundRect">
            <a:avLst/>
          </a:prstGeom>
          <a:gradFill flip="none" rotWithShape="1">
            <a:gsLst>
              <a:gs pos="0">
                <a:srgbClr val="16CBE3">
                  <a:shade val="30000"/>
                  <a:satMod val="115000"/>
                </a:srgbClr>
              </a:gs>
              <a:gs pos="50000">
                <a:srgbClr val="16CBE3">
                  <a:shade val="67500"/>
                  <a:satMod val="115000"/>
                </a:srgbClr>
              </a:gs>
              <a:gs pos="100000">
                <a:srgbClr val="16CBE3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C4D6D63-D667-4CCD-8B20-23CA261314B5}"/>
              </a:ext>
            </a:extLst>
          </p:cNvPr>
          <p:cNvSpPr/>
          <p:nvPr/>
        </p:nvSpPr>
        <p:spPr>
          <a:xfrm>
            <a:off x="1388453" y="2553076"/>
            <a:ext cx="3497941" cy="1637150"/>
          </a:xfrm>
          <a:prstGeom prst="roundRect">
            <a:avLst/>
          </a:prstGeom>
          <a:gradFill flip="none" rotWithShape="1">
            <a:gsLst>
              <a:gs pos="0">
                <a:srgbClr val="16CBE3">
                  <a:shade val="30000"/>
                  <a:satMod val="115000"/>
                </a:srgbClr>
              </a:gs>
              <a:gs pos="50000">
                <a:srgbClr val="16CBE3">
                  <a:shade val="67500"/>
                  <a:satMod val="115000"/>
                </a:srgbClr>
              </a:gs>
              <a:gs pos="100000">
                <a:srgbClr val="16CBE3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721310" y="-1377668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1174325" y="228131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9F27E0-6404-4BCD-8A3C-43C34DF6BAD1}"/>
              </a:ext>
            </a:extLst>
          </p:cNvPr>
          <p:cNvSpPr txBox="1"/>
          <p:nvPr/>
        </p:nvSpPr>
        <p:spPr>
          <a:xfrm>
            <a:off x="1388453" y="105025"/>
            <a:ext cx="807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A36AA-1CF5-4D01-9234-CE78D89B230F}"/>
              </a:ext>
            </a:extLst>
          </p:cNvPr>
          <p:cNvSpPr txBox="1"/>
          <p:nvPr/>
        </p:nvSpPr>
        <p:spPr>
          <a:xfrm>
            <a:off x="1388453" y="-592546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O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062CCC-6DF9-4CB8-B437-10F632F01D7E}"/>
              </a:ext>
            </a:extLst>
          </p:cNvPr>
          <p:cNvSpPr txBox="1"/>
          <p:nvPr/>
        </p:nvSpPr>
        <p:spPr>
          <a:xfrm>
            <a:off x="1099579" y="1332113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358C8E0-47C9-46C6-ABF6-A6C8FCAA5C0D}"/>
              </a:ext>
            </a:extLst>
          </p:cNvPr>
          <p:cNvSpPr txBox="1"/>
          <p:nvPr/>
        </p:nvSpPr>
        <p:spPr>
          <a:xfrm>
            <a:off x="260487" y="1845190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390524-FDC2-4B6C-951F-6495B6842494}"/>
              </a:ext>
            </a:extLst>
          </p:cNvPr>
          <p:cNvSpPr txBox="1"/>
          <p:nvPr/>
        </p:nvSpPr>
        <p:spPr>
          <a:xfrm>
            <a:off x="-570305" y="1791850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E474081-31A9-4717-AB8D-65AA5EDCFDAF}"/>
              </a:ext>
            </a:extLst>
          </p:cNvPr>
          <p:cNvSpPr txBox="1"/>
          <p:nvPr/>
        </p:nvSpPr>
        <p:spPr>
          <a:xfrm>
            <a:off x="2500771" y="520532"/>
            <a:ext cx="6498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latin typeface="Arial Rounded MT Bold" panose="020F0704030504030204" pitchFamily="34" charset="0"/>
              </a:rPr>
              <a:t>épartition</a:t>
            </a:r>
            <a:r>
              <a:rPr lang="fr-FR" sz="4800" dirty="0">
                <a:latin typeface="Arial Rounded MT Bold" panose="020F0704030504030204" pitchFamily="34" charset="0"/>
              </a:rPr>
              <a:t> des tâches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D38428-EF6A-49CB-9399-B6498553B3F2}"/>
              </a:ext>
            </a:extLst>
          </p:cNvPr>
          <p:cNvSpPr txBox="1"/>
          <p:nvPr/>
        </p:nvSpPr>
        <p:spPr>
          <a:xfrm>
            <a:off x="7864946" y="1767600"/>
            <a:ext cx="34979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 Rounded MT Bold" panose="020F0704030504030204" pitchFamily="34" charset="0"/>
              </a:rPr>
              <a:t>Adrien : 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conception 3D (</a:t>
            </a:r>
            <a:r>
              <a:rPr lang="fr-FR" sz="2000" dirty="0" err="1">
                <a:latin typeface="Arial Rounded MT Bold" panose="020F0704030504030204" pitchFamily="34" charset="0"/>
              </a:rPr>
              <a:t>Onshape</a:t>
            </a:r>
            <a:r>
              <a:rPr lang="fr-FR" sz="2000" dirty="0">
                <a:latin typeface="Arial Rounded MT Bold" panose="020F0704030504030204" pitchFamily="34" charset="0"/>
              </a:rPr>
              <a:t>)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Assemblage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Montage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schéma et réalisation pergola</a:t>
            </a:r>
          </a:p>
          <a:p>
            <a:endParaRPr lang="fr-FR" sz="2000" dirty="0">
              <a:latin typeface="Arial Rounded MT Bold" panose="020F07040305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87FCBD-135F-429F-BC77-827D9D9E4B0F}"/>
              </a:ext>
            </a:extLst>
          </p:cNvPr>
          <p:cNvSpPr txBox="1"/>
          <p:nvPr/>
        </p:nvSpPr>
        <p:spPr>
          <a:xfrm>
            <a:off x="1537222" y="2613392"/>
            <a:ext cx="3200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Arial Rounded MT Bold" panose="020F0704030504030204" pitchFamily="34" charset="0"/>
              </a:rPr>
              <a:t>Clément :</a:t>
            </a:r>
          </a:p>
          <a:p>
            <a:r>
              <a:rPr lang="fr-FR" sz="1600" dirty="0">
                <a:latin typeface="Arial Rounded MT Bold" panose="020F0704030504030204" pitchFamily="34" charset="0"/>
              </a:rPr>
              <a:t>Code LCD + lumière</a:t>
            </a:r>
          </a:p>
          <a:p>
            <a:r>
              <a:rPr lang="fr-FR" sz="1600" dirty="0">
                <a:latin typeface="Arial Rounded MT Bold" panose="020F0704030504030204" pitchFamily="34" charset="0"/>
              </a:rPr>
              <a:t>Table d'adressage</a:t>
            </a:r>
          </a:p>
          <a:p>
            <a:r>
              <a:rPr lang="fr-FR" sz="1600" dirty="0">
                <a:latin typeface="Arial Rounded MT Bold" panose="020F0704030504030204" pitchFamily="34" charset="0"/>
              </a:rPr>
              <a:t>Algorigramme</a:t>
            </a:r>
          </a:p>
          <a:p>
            <a:r>
              <a:rPr lang="fr-FR" sz="1600" dirty="0">
                <a:latin typeface="Arial Rounded MT Bold" panose="020F0704030504030204" pitchFamily="34" charset="0"/>
              </a:rPr>
              <a:t>Code général</a:t>
            </a:r>
          </a:p>
          <a:p>
            <a:r>
              <a:rPr lang="fr-FR" sz="1600" dirty="0" err="1">
                <a:latin typeface="Arial Rounded MT Bold" panose="020F0704030504030204" pitchFamily="34" charset="0"/>
              </a:rPr>
              <a:t>cablâge</a:t>
            </a:r>
            <a:endParaRPr lang="fr-FR" sz="1600" dirty="0">
              <a:latin typeface="Arial Rounded MT Bold" panose="020F07040305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1B77AE7-0F5D-4B98-AE63-AB597A658226}"/>
              </a:ext>
            </a:extLst>
          </p:cNvPr>
          <p:cNvSpPr txBox="1"/>
          <p:nvPr/>
        </p:nvSpPr>
        <p:spPr>
          <a:xfrm>
            <a:off x="1376397" y="4828221"/>
            <a:ext cx="451640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Arial Rounded MT Bold" panose="020F0704030504030204" pitchFamily="34" charset="0"/>
              </a:rPr>
              <a:t>Iwann</a:t>
            </a:r>
            <a:r>
              <a:rPr lang="fr-FR" sz="2000" dirty="0">
                <a:latin typeface="Arial Rounded MT Bold" panose="020F0704030504030204" pitchFamily="34" charset="0"/>
              </a:rPr>
              <a:t> :</a:t>
            </a:r>
            <a:endParaRPr lang="fr-FR" dirty="0">
              <a:latin typeface="Arial Rounded MT Bold" panose="020F0704030504030204" pitchFamily="34" charset="0"/>
            </a:endParaRPr>
          </a:p>
          <a:p>
            <a:r>
              <a:rPr lang="fr-FR" dirty="0">
                <a:latin typeface="Arial Rounded MT Bold" panose="020F0704030504030204" pitchFamily="34" charset="0"/>
              </a:rPr>
              <a:t>Test Capteurs (anémomètre)</a:t>
            </a:r>
          </a:p>
          <a:p>
            <a:r>
              <a:rPr lang="fr-FR" dirty="0">
                <a:latin typeface="Arial Rounded MT Bold" panose="020F0704030504030204" pitchFamily="34" charset="0"/>
              </a:rPr>
              <a:t>Conception boîtier de commande (</a:t>
            </a:r>
            <a:r>
              <a:rPr lang="fr-FR" dirty="0" err="1">
                <a:latin typeface="Arial Rounded MT Bold" panose="020F0704030504030204" pitchFamily="34" charset="0"/>
              </a:rPr>
              <a:t>onshape</a:t>
            </a:r>
            <a:r>
              <a:rPr lang="fr-FR" dirty="0">
                <a:latin typeface="Arial Rounded MT Bold" panose="020F0704030504030204" pitchFamily="34" charset="0"/>
              </a:rPr>
              <a:t>)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977BD80-5273-406B-9241-B276D41C4F89}"/>
              </a:ext>
            </a:extLst>
          </p:cNvPr>
          <p:cNvSpPr txBox="1"/>
          <p:nvPr/>
        </p:nvSpPr>
        <p:spPr>
          <a:xfrm>
            <a:off x="7026746" y="4238344"/>
            <a:ext cx="36079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 Rounded MT Bold" panose="020F0704030504030204" pitchFamily="34" charset="0"/>
              </a:rPr>
              <a:t>Gaspard : 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Code lame</a:t>
            </a:r>
          </a:p>
          <a:p>
            <a:r>
              <a:rPr lang="fr-FR" sz="2000" dirty="0" err="1">
                <a:latin typeface="Arial Rounded MT Bold" panose="020F0704030504030204" pitchFamily="34" charset="0"/>
              </a:rPr>
              <a:t>Qelectrotech</a:t>
            </a:r>
            <a:endParaRPr lang="fr-FR" sz="2000" dirty="0">
              <a:latin typeface="Arial Rounded MT Bold" panose="020F0704030504030204" pitchFamily="34" charset="0"/>
            </a:endParaRPr>
          </a:p>
          <a:p>
            <a:r>
              <a:rPr lang="fr-FR" sz="2000" dirty="0" err="1">
                <a:latin typeface="Arial Rounded MT Bold" panose="020F0704030504030204" pitchFamily="34" charset="0"/>
              </a:rPr>
              <a:t>cablâge</a:t>
            </a:r>
            <a:endParaRPr lang="fr-FR" sz="2000" dirty="0">
              <a:latin typeface="Arial Rounded MT Bold" panose="020F0704030504030204" pitchFamily="34" charset="0"/>
            </a:endParaRPr>
          </a:p>
          <a:p>
            <a:endParaRPr lang="fr-FR" sz="2000" dirty="0">
              <a:latin typeface="Arial Rounded MT Bold" panose="020F0704030504030204" pitchFamily="34" charset="0"/>
            </a:endParaRPr>
          </a:p>
        </p:txBody>
      </p:sp>
      <p:sp>
        <p:nvSpPr>
          <p:cNvPr id="23" name="Parallélogramme 22">
            <a:extLst>
              <a:ext uri="{FF2B5EF4-FFF2-40B4-BE49-F238E27FC236}">
                <a16:creationId xmlns:a16="http://schemas.microsoft.com/office/drawing/2014/main" id="{1814ADB3-A934-4737-B022-2490583ADBA0}"/>
              </a:ext>
            </a:extLst>
          </p:cNvPr>
          <p:cNvSpPr/>
          <p:nvPr/>
        </p:nvSpPr>
        <p:spPr>
          <a:xfrm rot="1930168">
            <a:off x="7969113" y="3375101"/>
            <a:ext cx="7924800" cy="6858000"/>
          </a:xfrm>
          <a:prstGeom prst="parallelogram">
            <a:avLst>
              <a:gd name="adj" fmla="val 64684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279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arallélogramme 23">
            <a:extLst>
              <a:ext uri="{FF2B5EF4-FFF2-40B4-BE49-F238E27FC236}">
                <a16:creationId xmlns:a16="http://schemas.microsoft.com/office/drawing/2014/main" id="{43B2FB8E-5D95-422D-9C80-66DF3A159A0F}"/>
              </a:ext>
            </a:extLst>
          </p:cNvPr>
          <p:cNvSpPr/>
          <p:nvPr/>
        </p:nvSpPr>
        <p:spPr>
          <a:xfrm rot="1930168">
            <a:off x="7969113" y="3375101"/>
            <a:ext cx="7924800" cy="6858000"/>
          </a:xfrm>
          <a:prstGeom prst="parallelogram">
            <a:avLst>
              <a:gd name="adj" fmla="val 64684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Parallélogramme 22">
            <a:extLst>
              <a:ext uri="{FF2B5EF4-FFF2-40B4-BE49-F238E27FC236}">
                <a16:creationId xmlns:a16="http://schemas.microsoft.com/office/drawing/2014/main" id="{95C6B8B4-3E3C-4ADC-84A9-6F5F798C48E4}"/>
              </a:ext>
            </a:extLst>
          </p:cNvPr>
          <p:cNvSpPr/>
          <p:nvPr/>
        </p:nvSpPr>
        <p:spPr>
          <a:xfrm rot="681896">
            <a:off x="-5646183" y="-1319272"/>
            <a:ext cx="7924800" cy="9105900"/>
          </a:xfrm>
          <a:prstGeom prst="parallelogram">
            <a:avLst>
              <a:gd name="adj" fmla="val 44118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721310" y="-1377668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1174325" y="228131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9F27E0-6404-4BCD-8A3C-43C34DF6BAD1}"/>
              </a:ext>
            </a:extLst>
          </p:cNvPr>
          <p:cNvSpPr txBox="1"/>
          <p:nvPr/>
        </p:nvSpPr>
        <p:spPr>
          <a:xfrm>
            <a:off x="1388453" y="105025"/>
            <a:ext cx="807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A36AA-1CF5-4D01-9234-CE78D89B230F}"/>
              </a:ext>
            </a:extLst>
          </p:cNvPr>
          <p:cNvSpPr txBox="1"/>
          <p:nvPr/>
        </p:nvSpPr>
        <p:spPr>
          <a:xfrm>
            <a:off x="1388453" y="-592546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062CCC-6DF9-4CB8-B437-10F632F01D7E}"/>
              </a:ext>
            </a:extLst>
          </p:cNvPr>
          <p:cNvSpPr txBox="1"/>
          <p:nvPr/>
        </p:nvSpPr>
        <p:spPr>
          <a:xfrm>
            <a:off x="1099579" y="1332113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358C8E0-47C9-46C6-ABF6-A6C8FCAA5C0D}"/>
              </a:ext>
            </a:extLst>
          </p:cNvPr>
          <p:cNvSpPr txBox="1"/>
          <p:nvPr/>
        </p:nvSpPr>
        <p:spPr>
          <a:xfrm>
            <a:off x="260487" y="1845190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390524-FDC2-4B6C-951F-6495B6842494}"/>
              </a:ext>
            </a:extLst>
          </p:cNvPr>
          <p:cNvSpPr txBox="1"/>
          <p:nvPr/>
        </p:nvSpPr>
        <p:spPr>
          <a:xfrm>
            <a:off x="-570305" y="1791850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E474081-31A9-4717-AB8D-65AA5EDCFDAF}"/>
              </a:ext>
            </a:extLst>
          </p:cNvPr>
          <p:cNvSpPr txBox="1"/>
          <p:nvPr/>
        </p:nvSpPr>
        <p:spPr>
          <a:xfrm>
            <a:off x="2500771" y="520532"/>
            <a:ext cx="6498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latin typeface="Arial Rounded MT Bold" panose="020F0704030504030204" pitchFamily="34" charset="0"/>
              </a:rPr>
              <a:t>ynoptique</a:t>
            </a:r>
            <a:endParaRPr lang="fr-FR" sz="4800" dirty="0">
              <a:latin typeface="Arial Rounded MT Bold" panose="020F07040305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A5939B-6275-4305-B3E5-8106289C6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672" y="1597765"/>
            <a:ext cx="8773749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03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3AE5EAF-55FF-414A-B996-0AD82503B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8" y="2820836"/>
            <a:ext cx="4216451" cy="4037164"/>
          </a:xfrm>
          <a:prstGeom prst="rect">
            <a:avLst/>
          </a:prstGeom>
        </p:spPr>
      </p:pic>
      <p:sp>
        <p:nvSpPr>
          <p:cNvPr id="22" name="Parallélogramme 21">
            <a:extLst>
              <a:ext uri="{FF2B5EF4-FFF2-40B4-BE49-F238E27FC236}">
                <a16:creationId xmlns:a16="http://schemas.microsoft.com/office/drawing/2014/main" id="{E5C2B7CE-A7AE-4BCF-BA6A-908322A1138E}"/>
              </a:ext>
            </a:extLst>
          </p:cNvPr>
          <p:cNvSpPr/>
          <p:nvPr/>
        </p:nvSpPr>
        <p:spPr>
          <a:xfrm rot="1930168">
            <a:off x="7969113" y="3375101"/>
            <a:ext cx="7924800" cy="6858000"/>
          </a:xfrm>
          <a:prstGeom prst="parallelogram">
            <a:avLst>
              <a:gd name="adj" fmla="val 64684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Parallélogramme 20">
            <a:extLst>
              <a:ext uri="{FF2B5EF4-FFF2-40B4-BE49-F238E27FC236}">
                <a16:creationId xmlns:a16="http://schemas.microsoft.com/office/drawing/2014/main" id="{5B141D18-E28C-4654-B2CD-3CACF1A533F7}"/>
              </a:ext>
            </a:extLst>
          </p:cNvPr>
          <p:cNvSpPr/>
          <p:nvPr/>
        </p:nvSpPr>
        <p:spPr>
          <a:xfrm rot="681896">
            <a:off x="-5646183" y="-1319272"/>
            <a:ext cx="7924800" cy="9105900"/>
          </a:xfrm>
          <a:prstGeom prst="parallelogram">
            <a:avLst>
              <a:gd name="adj" fmla="val 44118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721310" y="-1377668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1174325" y="228131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1F2CD6-AD66-46DF-84EE-C57B4FBE0FC7}"/>
              </a:ext>
            </a:extLst>
          </p:cNvPr>
          <p:cNvSpPr txBox="1"/>
          <p:nvPr/>
        </p:nvSpPr>
        <p:spPr>
          <a:xfrm>
            <a:off x="1388453" y="-592546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A5ACE0A-4CF6-4978-A25E-D1E9943B9E8D}"/>
              </a:ext>
            </a:extLst>
          </p:cNvPr>
          <p:cNvSpPr txBox="1"/>
          <p:nvPr/>
        </p:nvSpPr>
        <p:spPr>
          <a:xfrm>
            <a:off x="1388453" y="41033"/>
            <a:ext cx="577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4FEA041-FCF9-4062-AD88-D2CDD6D8CDF5}"/>
              </a:ext>
            </a:extLst>
          </p:cNvPr>
          <p:cNvSpPr txBox="1"/>
          <p:nvPr/>
        </p:nvSpPr>
        <p:spPr>
          <a:xfrm>
            <a:off x="1084747" y="1437907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FBE2F5-4E1A-44ED-847C-508DF8EB9439}"/>
              </a:ext>
            </a:extLst>
          </p:cNvPr>
          <p:cNvSpPr txBox="1"/>
          <p:nvPr/>
        </p:nvSpPr>
        <p:spPr>
          <a:xfrm>
            <a:off x="260487" y="1845190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C46F4F6-3505-4AD6-93DD-A68D79B5AE80}"/>
              </a:ext>
            </a:extLst>
          </p:cNvPr>
          <p:cNvSpPr txBox="1"/>
          <p:nvPr/>
        </p:nvSpPr>
        <p:spPr>
          <a:xfrm>
            <a:off x="-447095" y="1791850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C920CD1-06FE-4F5F-8BA6-7BAE69C664E5}"/>
              </a:ext>
            </a:extLst>
          </p:cNvPr>
          <p:cNvSpPr txBox="1"/>
          <p:nvPr/>
        </p:nvSpPr>
        <p:spPr>
          <a:xfrm>
            <a:off x="2500772" y="520532"/>
            <a:ext cx="2805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latin typeface="Arial Rounded MT Bold" panose="020F0704030504030204" pitchFamily="34" charset="0"/>
              </a:rPr>
              <a:t>drien</a:t>
            </a:r>
            <a:r>
              <a:rPr lang="fr-FR" sz="4800" dirty="0">
                <a:latin typeface="Arial Rounded MT Bold" panose="020F0704030504030204" pitchFamily="34" charset="0"/>
              </a:rPr>
              <a:t> 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8E65D2-B485-4CC0-BF33-64D7C4220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1508" y="3896765"/>
            <a:ext cx="2900362" cy="8580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1193D1-2CE1-4576-BBAF-86F62400F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2130" y="1787892"/>
            <a:ext cx="3024012" cy="14236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EFD224E-161D-4BC3-A94C-5D77F9527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544" y="241472"/>
            <a:ext cx="2315301" cy="320743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5A8573-6E3A-47DC-A012-53F8D81190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97850" y="1692124"/>
            <a:ext cx="3009900" cy="22574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65A708-4265-41DF-868A-51DF5D944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73419" y="3987370"/>
            <a:ext cx="3179119" cy="238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352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90B003D-2EA1-473F-9CF0-0333C61AE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9" y="3429000"/>
            <a:ext cx="3022972" cy="328748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EF7EE5-557E-4A5E-A604-84132CFBE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485" y="4097728"/>
            <a:ext cx="5045479" cy="2532141"/>
          </a:xfrm>
          <a:prstGeom prst="rect">
            <a:avLst/>
          </a:prstGeom>
        </p:spPr>
      </p:pic>
      <p:sp>
        <p:nvSpPr>
          <p:cNvPr id="18" name="Parallélogramme 17">
            <a:extLst>
              <a:ext uri="{FF2B5EF4-FFF2-40B4-BE49-F238E27FC236}">
                <a16:creationId xmlns:a16="http://schemas.microsoft.com/office/drawing/2014/main" id="{E9990696-A6B9-491C-9648-9FCE044A32F0}"/>
              </a:ext>
            </a:extLst>
          </p:cNvPr>
          <p:cNvSpPr/>
          <p:nvPr/>
        </p:nvSpPr>
        <p:spPr>
          <a:xfrm rot="1930168">
            <a:off x="7969113" y="3375101"/>
            <a:ext cx="7924800" cy="6858000"/>
          </a:xfrm>
          <a:prstGeom prst="parallelogram">
            <a:avLst>
              <a:gd name="adj" fmla="val 64684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Parallélogramme 16">
            <a:extLst>
              <a:ext uri="{FF2B5EF4-FFF2-40B4-BE49-F238E27FC236}">
                <a16:creationId xmlns:a16="http://schemas.microsoft.com/office/drawing/2014/main" id="{3CDAC14F-4691-4384-9CC4-EF534B1F837A}"/>
              </a:ext>
            </a:extLst>
          </p:cNvPr>
          <p:cNvSpPr/>
          <p:nvPr/>
        </p:nvSpPr>
        <p:spPr>
          <a:xfrm rot="681896">
            <a:off x="-5646183" y="-1319272"/>
            <a:ext cx="7924800" cy="9105900"/>
          </a:xfrm>
          <a:prstGeom prst="parallelogram">
            <a:avLst>
              <a:gd name="adj" fmla="val 44118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FBEA72C-7855-486D-9136-50E601664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4627" y="1520766"/>
            <a:ext cx="4097407" cy="2479012"/>
          </a:xfrm>
          <a:prstGeom prst="rect">
            <a:avLst/>
          </a:prstGeom>
        </p:spPr>
      </p:pic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721310" y="-1377668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1174325" y="228131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D96EE98-A921-4024-B095-239F9A30C7E3}"/>
              </a:ext>
            </a:extLst>
          </p:cNvPr>
          <p:cNvSpPr txBox="1"/>
          <p:nvPr/>
        </p:nvSpPr>
        <p:spPr>
          <a:xfrm>
            <a:off x="1381681" y="-596177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CA0C006-AB34-4E36-9CCE-E0F9B74F63CA}"/>
              </a:ext>
            </a:extLst>
          </p:cNvPr>
          <p:cNvSpPr txBox="1"/>
          <p:nvPr/>
        </p:nvSpPr>
        <p:spPr>
          <a:xfrm>
            <a:off x="1084747" y="1437907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E69DB8-DBD6-4159-916D-72C94638D2DA}"/>
              </a:ext>
            </a:extLst>
          </p:cNvPr>
          <p:cNvSpPr txBox="1"/>
          <p:nvPr/>
        </p:nvSpPr>
        <p:spPr>
          <a:xfrm>
            <a:off x="260487" y="1845190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E3008F-1C34-4288-B84B-58DC7562B816}"/>
              </a:ext>
            </a:extLst>
          </p:cNvPr>
          <p:cNvSpPr txBox="1"/>
          <p:nvPr/>
        </p:nvSpPr>
        <p:spPr>
          <a:xfrm>
            <a:off x="1388453" y="41033"/>
            <a:ext cx="577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B79BF9-9A25-4304-954B-4D77D720A436}"/>
              </a:ext>
            </a:extLst>
          </p:cNvPr>
          <p:cNvSpPr txBox="1"/>
          <p:nvPr/>
        </p:nvSpPr>
        <p:spPr>
          <a:xfrm>
            <a:off x="-570305" y="1791850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7CFD16-BDEC-4F46-8D46-A594AC365084}"/>
              </a:ext>
            </a:extLst>
          </p:cNvPr>
          <p:cNvSpPr txBox="1"/>
          <p:nvPr/>
        </p:nvSpPr>
        <p:spPr>
          <a:xfrm>
            <a:off x="2500772" y="520532"/>
            <a:ext cx="2805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latin typeface="Arial Rounded MT Bold" panose="020F0704030504030204" pitchFamily="34" charset="0"/>
              </a:rPr>
              <a:t>lément</a:t>
            </a:r>
            <a:r>
              <a:rPr lang="fr-FR" sz="4800" dirty="0">
                <a:latin typeface="Arial Rounded MT Bold" panose="020F0704030504030204" pitchFamily="34" charset="0"/>
              </a:rPr>
              <a:t> 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ACFE7B6-3C2E-4D27-B602-8ACE8FED7A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034" y="228131"/>
            <a:ext cx="5045479" cy="23675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B4B86F-CEB7-45B5-8518-27D0D014BE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1" t="17824" r="14852" b="32326"/>
          <a:stretch/>
        </p:blipFill>
        <p:spPr>
          <a:xfrm>
            <a:off x="7915123" y="2760272"/>
            <a:ext cx="3543300" cy="171089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5394AE2-2727-4723-BA5F-8898CE314D3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4" r="1875" b="15556"/>
          <a:stretch/>
        </p:blipFill>
        <p:spPr>
          <a:xfrm>
            <a:off x="5870224" y="5049729"/>
            <a:ext cx="3022972" cy="15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223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E18F671-A0FB-489C-BA6B-DEB73E6AE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47" y="4574387"/>
            <a:ext cx="9287553" cy="2161979"/>
          </a:xfrm>
          <a:prstGeom prst="rect">
            <a:avLst/>
          </a:prstGeom>
        </p:spPr>
      </p:pic>
      <p:sp>
        <p:nvSpPr>
          <p:cNvPr id="17" name="Parallélogramme 16">
            <a:extLst>
              <a:ext uri="{FF2B5EF4-FFF2-40B4-BE49-F238E27FC236}">
                <a16:creationId xmlns:a16="http://schemas.microsoft.com/office/drawing/2014/main" id="{B87197E8-FEE9-4B56-82FB-2993A9ED5C13}"/>
              </a:ext>
            </a:extLst>
          </p:cNvPr>
          <p:cNvSpPr/>
          <p:nvPr/>
        </p:nvSpPr>
        <p:spPr>
          <a:xfrm rot="1930168">
            <a:off x="7969113" y="3375101"/>
            <a:ext cx="7924800" cy="6858000"/>
          </a:xfrm>
          <a:prstGeom prst="parallelogram">
            <a:avLst>
              <a:gd name="adj" fmla="val 64684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Parallélogramme 14">
            <a:extLst>
              <a:ext uri="{FF2B5EF4-FFF2-40B4-BE49-F238E27FC236}">
                <a16:creationId xmlns:a16="http://schemas.microsoft.com/office/drawing/2014/main" id="{7F3A13C3-0A6F-4399-A6C1-EFCD92AE9486}"/>
              </a:ext>
            </a:extLst>
          </p:cNvPr>
          <p:cNvSpPr/>
          <p:nvPr/>
        </p:nvSpPr>
        <p:spPr>
          <a:xfrm rot="681896">
            <a:off x="-5646183" y="-1319272"/>
            <a:ext cx="7924800" cy="9105900"/>
          </a:xfrm>
          <a:prstGeom prst="parallelogram">
            <a:avLst>
              <a:gd name="adj" fmla="val 44118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721310" y="-1377668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1174325" y="228131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C63C82-F56E-424C-A130-93C239EC9A6E}"/>
              </a:ext>
            </a:extLst>
          </p:cNvPr>
          <p:cNvSpPr txBox="1"/>
          <p:nvPr/>
        </p:nvSpPr>
        <p:spPr>
          <a:xfrm>
            <a:off x="-570305" y="1791850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6DCEE7-3E98-438D-BB94-C063A12311CC}"/>
              </a:ext>
            </a:extLst>
          </p:cNvPr>
          <p:cNvSpPr txBox="1"/>
          <p:nvPr/>
        </p:nvSpPr>
        <p:spPr>
          <a:xfrm>
            <a:off x="1084747" y="1437907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E9D9696-2E0D-4FAA-857F-D7459342DAEC}"/>
              </a:ext>
            </a:extLst>
          </p:cNvPr>
          <p:cNvSpPr txBox="1"/>
          <p:nvPr/>
        </p:nvSpPr>
        <p:spPr>
          <a:xfrm>
            <a:off x="260487" y="1845190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AC66492-ADBE-4D20-AF99-BF6BA3716867}"/>
              </a:ext>
            </a:extLst>
          </p:cNvPr>
          <p:cNvSpPr txBox="1"/>
          <p:nvPr/>
        </p:nvSpPr>
        <p:spPr>
          <a:xfrm>
            <a:off x="1388453" y="41033"/>
            <a:ext cx="577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0D1D6C-E77A-4DD4-AFBA-F0B5ABE9E233}"/>
              </a:ext>
            </a:extLst>
          </p:cNvPr>
          <p:cNvSpPr txBox="1"/>
          <p:nvPr/>
        </p:nvSpPr>
        <p:spPr>
          <a:xfrm>
            <a:off x="1381681" y="-596177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CDACDF-AD33-47F6-911A-BE38F8DD78F1}"/>
              </a:ext>
            </a:extLst>
          </p:cNvPr>
          <p:cNvSpPr txBox="1"/>
          <p:nvPr/>
        </p:nvSpPr>
        <p:spPr>
          <a:xfrm>
            <a:off x="2500772" y="520532"/>
            <a:ext cx="2805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latin typeface="Arial Rounded MT Bold" panose="020F0704030504030204" pitchFamily="34" charset="0"/>
              </a:rPr>
              <a:t>aspard</a:t>
            </a:r>
            <a:r>
              <a:rPr lang="fr-FR" sz="4800" dirty="0">
                <a:latin typeface="Arial Rounded MT Bold" panose="020F0704030504030204" pitchFamily="34" charset="0"/>
              </a:rPr>
              <a:t> :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861423-B70C-4914-85ED-7B356DDA878B}"/>
              </a:ext>
            </a:extLst>
          </p:cNvPr>
          <p:cNvSpPr txBox="1"/>
          <p:nvPr/>
        </p:nvSpPr>
        <p:spPr>
          <a:xfrm>
            <a:off x="2223301" y="6391942"/>
            <a:ext cx="663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autres parties de code sont trop longue pour pouvoir être affiché.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2427A1-024F-40E7-9793-E8775D9E4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13" y="281392"/>
            <a:ext cx="5837800" cy="400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7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5A620A1-3139-4A4C-95AA-D4DCC8E65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407445" y="1830516"/>
            <a:ext cx="5992497" cy="3985835"/>
          </a:xfrm>
          <a:prstGeom prst="rect">
            <a:avLst/>
          </a:prstGeom>
        </p:spPr>
      </p:pic>
      <p:sp>
        <p:nvSpPr>
          <p:cNvPr id="14" name="Parallélogramme 13">
            <a:extLst>
              <a:ext uri="{FF2B5EF4-FFF2-40B4-BE49-F238E27FC236}">
                <a16:creationId xmlns:a16="http://schemas.microsoft.com/office/drawing/2014/main" id="{995F7180-1296-41E6-A03E-E18E3CA791C2}"/>
              </a:ext>
            </a:extLst>
          </p:cNvPr>
          <p:cNvSpPr/>
          <p:nvPr/>
        </p:nvSpPr>
        <p:spPr>
          <a:xfrm rot="1930168">
            <a:off x="7969113" y="3375101"/>
            <a:ext cx="7924800" cy="6858000"/>
          </a:xfrm>
          <a:prstGeom prst="parallelogram">
            <a:avLst>
              <a:gd name="adj" fmla="val 64684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Parallélogramme 12">
            <a:extLst>
              <a:ext uri="{FF2B5EF4-FFF2-40B4-BE49-F238E27FC236}">
                <a16:creationId xmlns:a16="http://schemas.microsoft.com/office/drawing/2014/main" id="{0DD6C625-C917-4C78-8427-4C371F41D053}"/>
              </a:ext>
            </a:extLst>
          </p:cNvPr>
          <p:cNvSpPr/>
          <p:nvPr/>
        </p:nvSpPr>
        <p:spPr>
          <a:xfrm rot="681896">
            <a:off x="-5646183" y="-1319272"/>
            <a:ext cx="7924800" cy="9105900"/>
          </a:xfrm>
          <a:prstGeom prst="parallelogram">
            <a:avLst>
              <a:gd name="adj" fmla="val 44118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721310" y="-1377668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1174325" y="228131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2368FE-74A2-4DAC-BCD4-0B23C7A17885}"/>
              </a:ext>
            </a:extLst>
          </p:cNvPr>
          <p:cNvSpPr txBox="1"/>
          <p:nvPr/>
        </p:nvSpPr>
        <p:spPr>
          <a:xfrm>
            <a:off x="1028073" y="1418151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B93120-2E91-4DE4-9337-62D981BA4C9A}"/>
              </a:ext>
            </a:extLst>
          </p:cNvPr>
          <p:cNvSpPr txBox="1"/>
          <p:nvPr/>
        </p:nvSpPr>
        <p:spPr>
          <a:xfrm>
            <a:off x="237447" y="1828488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5B9D31-B45C-40D1-8631-23F0D56DEE2B}"/>
              </a:ext>
            </a:extLst>
          </p:cNvPr>
          <p:cNvSpPr txBox="1"/>
          <p:nvPr/>
        </p:nvSpPr>
        <p:spPr>
          <a:xfrm>
            <a:off x="1618457" y="38318"/>
            <a:ext cx="577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B4779E0-8DB4-44FA-8A4B-3891FF98E6E3}"/>
              </a:ext>
            </a:extLst>
          </p:cNvPr>
          <p:cNvSpPr txBox="1"/>
          <p:nvPr/>
        </p:nvSpPr>
        <p:spPr>
          <a:xfrm>
            <a:off x="1381681" y="-596177"/>
            <a:ext cx="577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3C2DE58-A093-4332-8D27-1D14BD460B20}"/>
              </a:ext>
            </a:extLst>
          </p:cNvPr>
          <p:cNvSpPr txBox="1"/>
          <p:nvPr/>
        </p:nvSpPr>
        <p:spPr>
          <a:xfrm>
            <a:off x="2500772" y="520532"/>
            <a:ext cx="2805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latin typeface="Arial Rounded MT Bold" panose="020F0704030504030204" pitchFamily="34" charset="0"/>
              </a:rPr>
              <a:t>wann</a:t>
            </a:r>
            <a:r>
              <a:rPr lang="fr-FR" sz="4800" dirty="0">
                <a:latin typeface="Arial Rounded MT Bold" panose="020F0704030504030204" pitchFamily="34" charset="0"/>
              </a:rPr>
              <a:t> 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4BBBE2-847A-431E-A7A0-9B0963D3B5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59" t="8291" r="2581" b="5394"/>
          <a:stretch/>
        </p:blipFill>
        <p:spPr>
          <a:xfrm>
            <a:off x="7886718" y="152088"/>
            <a:ext cx="3829050" cy="33528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CA0C31C-DC3A-491D-B483-38B687608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948" y="3617445"/>
            <a:ext cx="2978093" cy="301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85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1069470-0AAE-4F10-816D-4A9DC57D4F6D}"/>
              </a:ext>
            </a:extLst>
          </p:cNvPr>
          <p:cNvSpPr/>
          <p:nvPr/>
        </p:nvSpPr>
        <p:spPr>
          <a:xfrm>
            <a:off x="6552932" y="1435100"/>
            <a:ext cx="4610995" cy="3987800"/>
          </a:xfrm>
          <a:prstGeom prst="roundRect">
            <a:avLst/>
          </a:prstGeom>
          <a:gradFill flip="none" rotWithShape="1">
            <a:gsLst>
              <a:gs pos="0">
                <a:srgbClr val="16CBE3">
                  <a:shade val="30000"/>
                  <a:satMod val="115000"/>
                </a:srgbClr>
              </a:gs>
              <a:gs pos="50000">
                <a:srgbClr val="16CBE3">
                  <a:shade val="67500"/>
                  <a:satMod val="115000"/>
                </a:srgbClr>
              </a:gs>
              <a:gs pos="100000">
                <a:srgbClr val="16CBE3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Parallélogramme 13">
            <a:extLst>
              <a:ext uri="{FF2B5EF4-FFF2-40B4-BE49-F238E27FC236}">
                <a16:creationId xmlns:a16="http://schemas.microsoft.com/office/drawing/2014/main" id="{35F5FEFA-7DA6-488C-B7C9-D0967D983CBD}"/>
              </a:ext>
            </a:extLst>
          </p:cNvPr>
          <p:cNvSpPr/>
          <p:nvPr/>
        </p:nvSpPr>
        <p:spPr>
          <a:xfrm rot="1930168">
            <a:off x="7969113" y="3375101"/>
            <a:ext cx="7924800" cy="6858000"/>
          </a:xfrm>
          <a:prstGeom prst="parallelogram">
            <a:avLst>
              <a:gd name="adj" fmla="val 64684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Parallélogramme 12">
            <a:extLst>
              <a:ext uri="{FF2B5EF4-FFF2-40B4-BE49-F238E27FC236}">
                <a16:creationId xmlns:a16="http://schemas.microsoft.com/office/drawing/2014/main" id="{F79D21F7-D5DB-443C-8B36-BDB289947BDD}"/>
              </a:ext>
            </a:extLst>
          </p:cNvPr>
          <p:cNvSpPr/>
          <p:nvPr/>
        </p:nvSpPr>
        <p:spPr>
          <a:xfrm rot="681896">
            <a:off x="-5646183" y="-1319272"/>
            <a:ext cx="7924800" cy="9105900"/>
          </a:xfrm>
          <a:prstGeom prst="parallelogram">
            <a:avLst>
              <a:gd name="adj" fmla="val 44118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C40076E-FA7E-495A-B389-71535D99D470}"/>
              </a:ext>
            </a:extLst>
          </p:cNvPr>
          <p:cNvSpPr/>
          <p:nvPr/>
        </p:nvSpPr>
        <p:spPr>
          <a:xfrm>
            <a:off x="1337387" y="2452611"/>
            <a:ext cx="4610995" cy="3987800"/>
          </a:xfrm>
          <a:prstGeom prst="roundRect">
            <a:avLst/>
          </a:prstGeom>
          <a:gradFill flip="none" rotWithShape="1">
            <a:gsLst>
              <a:gs pos="0">
                <a:srgbClr val="16CBE3">
                  <a:shade val="30000"/>
                  <a:satMod val="115000"/>
                </a:srgbClr>
              </a:gs>
              <a:gs pos="50000">
                <a:srgbClr val="16CBE3">
                  <a:shade val="67500"/>
                  <a:satMod val="115000"/>
                </a:srgbClr>
              </a:gs>
              <a:gs pos="100000">
                <a:srgbClr val="16CBE3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721310" y="-1377668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1174325" y="228131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F76EBA-05B3-4C4F-8D7C-1EB63DEC62ED}"/>
              </a:ext>
            </a:extLst>
          </p:cNvPr>
          <p:cNvSpPr txBox="1"/>
          <p:nvPr/>
        </p:nvSpPr>
        <p:spPr>
          <a:xfrm>
            <a:off x="1388453" y="105025"/>
            <a:ext cx="807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1F2CD6-AD66-46DF-84EE-C57B4FBE0FC7}"/>
              </a:ext>
            </a:extLst>
          </p:cNvPr>
          <p:cNvSpPr txBox="1"/>
          <p:nvPr/>
        </p:nvSpPr>
        <p:spPr>
          <a:xfrm>
            <a:off x="1526060" y="-592548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CED321B-D6BE-4345-B3DF-3475640391E0}"/>
              </a:ext>
            </a:extLst>
          </p:cNvPr>
          <p:cNvSpPr txBox="1"/>
          <p:nvPr/>
        </p:nvSpPr>
        <p:spPr>
          <a:xfrm>
            <a:off x="1028073" y="1418151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CC03F0B-9EB9-4670-90FD-5F413CEFBFF0}"/>
              </a:ext>
            </a:extLst>
          </p:cNvPr>
          <p:cNvSpPr txBox="1"/>
          <p:nvPr/>
        </p:nvSpPr>
        <p:spPr>
          <a:xfrm>
            <a:off x="2500772" y="520532"/>
            <a:ext cx="651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latin typeface="Arial Rounded MT Bold" panose="020F0704030504030204" pitchFamily="34" charset="0"/>
              </a:rPr>
              <a:t>roblèmes</a:t>
            </a:r>
            <a:r>
              <a:rPr lang="fr-FR" sz="4800" dirty="0">
                <a:latin typeface="Arial Rounded MT Bold" panose="020F0704030504030204" pitchFamily="34" charset="0"/>
              </a:rPr>
              <a:t> rencontrés </a:t>
            </a:r>
            <a:br>
              <a:rPr lang="fr-FR" sz="4800" dirty="0">
                <a:latin typeface="Arial Rounded MT Bold" panose="020F0704030504030204" pitchFamily="34" charset="0"/>
              </a:rPr>
            </a:br>
            <a:r>
              <a:rPr lang="fr-FR" sz="4800" dirty="0">
                <a:latin typeface="Arial Rounded MT Bold" panose="020F0704030504030204" pitchFamily="34" charset="0"/>
              </a:rPr>
              <a:t>&amp; solutions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393A30-701F-4B1E-B126-6B11D5F8DE5C}"/>
              </a:ext>
            </a:extLst>
          </p:cNvPr>
          <p:cNvSpPr txBox="1"/>
          <p:nvPr/>
        </p:nvSpPr>
        <p:spPr>
          <a:xfrm>
            <a:off x="1617056" y="2722736"/>
            <a:ext cx="39439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 Rounded MT Bold" panose="020F0704030504030204" pitchFamily="34" charset="0"/>
              </a:rPr>
              <a:t>Problèmes : 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- Anémomètre 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- Problème de modélisation + assemblage </a:t>
            </a:r>
            <a:r>
              <a:rPr lang="fr-FR" sz="2000" dirty="0" err="1">
                <a:latin typeface="Arial Rounded MT Bold" panose="020F0704030504030204" pitchFamily="34" charset="0"/>
              </a:rPr>
              <a:t>onshape</a:t>
            </a:r>
            <a:endParaRPr lang="fr-FR" sz="2000" dirty="0">
              <a:latin typeface="Arial Rounded MT Bold" panose="020F0704030504030204" pitchFamily="34" charset="0"/>
            </a:endParaRPr>
          </a:p>
          <a:p>
            <a:r>
              <a:rPr lang="fr-FR" sz="2000" dirty="0">
                <a:latin typeface="Arial Rounded MT Bold" panose="020F0704030504030204" pitchFamily="34" charset="0"/>
              </a:rPr>
              <a:t>-  Capteur qui ne marche pas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- Arduino pas assez de PIN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- Bandeau de LED (V)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78FD1FB-D940-4234-BB6A-65E0E41425F7}"/>
              </a:ext>
            </a:extLst>
          </p:cNvPr>
          <p:cNvSpPr txBox="1"/>
          <p:nvPr/>
        </p:nvSpPr>
        <p:spPr>
          <a:xfrm>
            <a:off x="6862244" y="1702841"/>
            <a:ext cx="39923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 Rounded MT Bold" panose="020F0704030504030204" pitchFamily="34" charset="0"/>
              </a:rPr>
              <a:t>Solutions : 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- On ne s’occupe plus de l’anémomètre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- Recréation des pièces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-  Changement de PIN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- Passage UNO -&gt; MEGA 2560</a:t>
            </a:r>
          </a:p>
          <a:p>
            <a:r>
              <a:rPr lang="fr-FR" sz="2000" dirty="0">
                <a:latin typeface="Arial Rounded MT Bold" panose="020F0704030504030204" pitchFamily="34" charset="0"/>
              </a:rPr>
              <a:t>- Instauration d’un relais</a:t>
            </a:r>
          </a:p>
        </p:txBody>
      </p:sp>
    </p:spTree>
    <p:extLst>
      <p:ext uri="{BB962C8B-B14F-4D97-AF65-F5344CB8AC3E}">
        <p14:creationId xmlns:p14="http://schemas.microsoft.com/office/powerpoint/2010/main" val="580111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rallélogramme 21">
            <a:extLst>
              <a:ext uri="{FF2B5EF4-FFF2-40B4-BE49-F238E27FC236}">
                <a16:creationId xmlns:a16="http://schemas.microsoft.com/office/drawing/2014/main" id="{C881A33B-EC1C-4597-AB44-04B9D63013D1}"/>
              </a:ext>
            </a:extLst>
          </p:cNvPr>
          <p:cNvSpPr/>
          <p:nvPr/>
        </p:nvSpPr>
        <p:spPr>
          <a:xfrm rot="1930168">
            <a:off x="7969113" y="3375101"/>
            <a:ext cx="7924800" cy="6858000"/>
          </a:xfrm>
          <a:prstGeom prst="parallelogram">
            <a:avLst>
              <a:gd name="adj" fmla="val 64684"/>
            </a:avLst>
          </a:prstGeom>
          <a:solidFill>
            <a:srgbClr val="0F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Parallélogramme 20">
            <a:extLst>
              <a:ext uri="{FF2B5EF4-FFF2-40B4-BE49-F238E27FC236}">
                <a16:creationId xmlns:a16="http://schemas.microsoft.com/office/drawing/2014/main" id="{A7BE090C-81A4-463F-8DDD-8E10AEAE47A5}"/>
              </a:ext>
            </a:extLst>
          </p:cNvPr>
          <p:cNvSpPr/>
          <p:nvPr/>
        </p:nvSpPr>
        <p:spPr>
          <a:xfrm rot="681896">
            <a:off x="-5646183" y="-1319272"/>
            <a:ext cx="7924800" cy="9105900"/>
          </a:xfrm>
          <a:prstGeom prst="parallelogram">
            <a:avLst>
              <a:gd name="adj" fmla="val 44118"/>
            </a:avLst>
          </a:prstGeom>
          <a:solidFill>
            <a:srgbClr val="16C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ercle : creux 18">
            <a:extLst>
              <a:ext uri="{FF2B5EF4-FFF2-40B4-BE49-F238E27FC236}">
                <a16:creationId xmlns:a16="http://schemas.microsoft.com/office/drawing/2014/main" id="{E8C3DBF2-89DD-4384-AE11-63E488587AE4}"/>
              </a:ext>
            </a:extLst>
          </p:cNvPr>
          <p:cNvSpPr/>
          <p:nvPr/>
        </p:nvSpPr>
        <p:spPr>
          <a:xfrm>
            <a:off x="-1721310" y="-1377668"/>
            <a:ext cx="3917515" cy="3906103"/>
          </a:xfrm>
          <a:prstGeom prst="donut">
            <a:avLst>
              <a:gd name="adj" fmla="val 16817"/>
            </a:avLst>
          </a:prstGeom>
          <a:gradFill flip="none" rotWithShape="1">
            <a:gsLst>
              <a:gs pos="0">
                <a:srgbClr val="26CCE2">
                  <a:shade val="30000"/>
                  <a:satMod val="115000"/>
                </a:srgbClr>
              </a:gs>
              <a:gs pos="50000">
                <a:srgbClr val="26CCE2">
                  <a:shade val="67500"/>
                  <a:satMod val="115000"/>
                </a:srgbClr>
              </a:gs>
              <a:gs pos="100000">
                <a:srgbClr val="26CCE2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39C8BF-160C-44FD-941B-CAE9B332D00A}"/>
              </a:ext>
            </a:extLst>
          </p:cNvPr>
          <p:cNvSpPr/>
          <p:nvPr/>
        </p:nvSpPr>
        <p:spPr>
          <a:xfrm>
            <a:off x="1174325" y="228131"/>
            <a:ext cx="1354741" cy="1077233"/>
          </a:xfrm>
          <a:prstGeom prst="roundRect">
            <a:avLst/>
          </a:prstGeom>
          <a:solidFill>
            <a:srgbClr val="0F8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F76EBA-05B3-4C4F-8D7C-1EB63DEC62ED}"/>
              </a:ext>
            </a:extLst>
          </p:cNvPr>
          <p:cNvSpPr txBox="1"/>
          <p:nvPr/>
        </p:nvSpPr>
        <p:spPr>
          <a:xfrm>
            <a:off x="1388453" y="105025"/>
            <a:ext cx="807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1F2CD6-AD66-46DF-84EE-C57B4FBE0FC7}"/>
              </a:ext>
            </a:extLst>
          </p:cNvPr>
          <p:cNvSpPr txBox="1"/>
          <p:nvPr/>
        </p:nvSpPr>
        <p:spPr>
          <a:xfrm>
            <a:off x="1388453" y="-592546"/>
            <a:ext cx="807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6FC28E-1E51-4CBA-A2BD-F7C14CA0E1A2}"/>
              </a:ext>
            </a:extLst>
          </p:cNvPr>
          <p:cNvSpPr txBox="1"/>
          <p:nvPr/>
        </p:nvSpPr>
        <p:spPr>
          <a:xfrm>
            <a:off x="2500771" y="520532"/>
            <a:ext cx="6106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latin typeface="Arial Rounded MT Bold" panose="020F0704030504030204" pitchFamily="34" charset="0"/>
              </a:rPr>
              <a:t>eprésentation</a:t>
            </a:r>
            <a:r>
              <a:rPr lang="fr-FR" sz="4800" dirty="0">
                <a:latin typeface="Arial Rounded MT Bold" panose="020F0704030504030204" pitchFamily="34" charset="0"/>
              </a:rPr>
              <a:t> finale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55C27DE-A5E2-4C2B-9559-A4EDB27F48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4" t="8929" r="6625"/>
          <a:stretch/>
        </p:blipFill>
        <p:spPr>
          <a:xfrm rot="5400000">
            <a:off x="532154" y="3569174"/>
            <a:ext cx="3047999" cy="28452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695B9D8-6149-49F1-900E-171B2BFC64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2" t="18713" r="9708"/>
          <a:stretch/>
        </p:blipFill>
        <p:spPr>
          <a:xfrm rot="5400000">
            <a:off x="3241042" y="2029642"/>
            <a:ext cx="3384716" cy="253957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F0AC25-E2B7-4DB7-A41E-7C0D0A98F5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8" t="16878" r="20658" b="17878"/>
          <a:stretch/>
        </p:blipFill>
        <p:spPr>
          <a:xfrm rot="5400000">
            <a:off x="6106717" y="3693378"/>
            <a:ext cx="3100446" cy="25716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71291B2-6B13-44BC-9121-72BAF21750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8" t="21752" r="25530" b="13004"/>
          <a:stretch/>
        </p:blipFill>
        <p:spPr>
          <a:xfrm rot="5400000">
            <a:off x="8886926" y="598840"/>
            <a:ext cx="3100446" cy="29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16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222</Words>
  <Application>Microsoft Office PowerPoint</Application>
  <PresentationFormat>Grand écran</PresentationFormat>
  <Paragraphs>102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Arial Rounded MT Bold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benard-leplus</dc:creator>
  <cp:lastModifiedBy>iwann.benard-leplus</cp:lastModifiedBy>
  <cp:revision>24</cp:revision>
  <dcterms:created xsi:type="dcterms:W3CDTF">2024-05-28T08:33:25Z</dcterms:created>
  <dcterms:modified xsi:type="dcterms:W3CDTF">2024-05-31T10:03:16Z</dcterms:modified>
</cp:coreProperties>
</file>